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4" r:id="rId7"/>
    <p:sldId id="263" r:id="rId8"/>
    <p:sldId id="260" r:id="rId9"/>
    <p:sldId id="269" r:id="rId10"/>
    <p:sldId id="262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3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F4A"/>
    <a:srgbClr val="66946F"/>
    <a:srgbClr val="D9D7BF"/>
    <a:srgbClr val="285631"/>
    <a:srgbClr val="285733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25"/>
        <p:guide pos="388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3000">
              <a:schemeClr val="accent1"/>
            </a:gs>
            <a:gs pos="66000">
              <a:schemeClr val="accent1">
                <a:lumMod val="20000"/>
                <a:lumOff val="80000"/>
              </a:schemeClr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341252"/>
            <a:ext cx="9144000" cy="2187001"/>
          </a:xfrm>
        </p:spPr>
        <p:txBody>
          <a:bodyPr>
            <a:normAutofit fontScale="90000"/>
          </a:bodyPr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G Fonts" panose="00000500000000000000" charset="0"/>
                <a:cs typeface="ROG Fonts" panose="00000500000000000000" charset="0"/>
              </a:rPr>
              <a:t>PROJET ARDUINO</a:t>
            </a:r>
            <a:b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G Fonts" panose="00000500000000000000" charset="0"/>
                <a:cs typeface="ROG Fonts" panose="00000500000000000000" charset="0"/>
              </a:rPr>
            </a:br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G Fonts" panose="00000500000000000000" charset="0"/>
                <a:cs typeface="ROG Fonts" panose="00000500000000000000" charset="0"/>
              </a:rPr>
              <a:t>PEIP 2 :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OG Fonts" panose="00000500000000000000" charset="0"/>
              <a:cs typeface="ROG Fonts" panose="00000500000000000000" charset="0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3968750" y="2701290"/>
            <a:ext cx="425513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fr-FR" altLang="en-US" sz="4400" b="1">
                <a:solidFill>
                  <a:srgbClr val="66946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ea typeface="+mj-ea"/>
                <a:cs typeface="Algerian" panose="04020705040A02060702" charset="0"/>
              </a:rPr>
              <a:t>PolyMECANUM</a:t>
            </a:r>
            <a:endParaRPr lang="fr-FR" altLang="en-US" sz="4400" b="1">
              <a:solidFill>
                <a:srgbClr val="66946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ea typeface="+mj-ea"/>
              <a:cs typeface="Algerian" panose="04020705040A02060702" charset="0"/>
            </a:endParaRPr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8230" y="5182235"/>
            <a:ext cx="2101215" cy="1603375"/>
          </a:xfrm>
          <a:prstGeom prst="rect">
            <a:avLst/>
          </a:prstGeom>
        </p:spPr>
      </p:pic>
      <p:sp>
        <p:nvSpPr>
          <p:cNvPr id="6" name="Zone de texte 5"/>
          <p:cNvSpPr txBox="1"/>
          <p:nvPr/>
        </p:nvSpPr>
        <p:spPr>
          <a:xfrm>
            <a:off x="3968750" y="6374765"/>
            <a:ext cx="4255770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fr-FR" altLang="en-US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Valentin GIROD-ROUX </a:t>
            </a:r>
            <a:r>
              <a:rPr lang="fr-FR" altLang="en-US" b="1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&amp;</a:t>
            </a:r>
            <a:r>
              <a:rPr lang="fr-FR" altLang="en-US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 Gabriel LIAUTARD</a:t>
            </a:r>
            <a:endParaRPr lang="fr-FR" altLang="en-US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Image 6" descr="Logo_Reseau_Polytech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7925" y="5706110"/>
            <a:ext cx="1577340" cy="1005205"/>
          </a:xfrm>
          <a:prstGeom prst="rect">
            <a:avLst/>
          </a:prstGeom>
        </p:spPr>
      </p:pic>
      <p:pic>
        <p:nvPicPr>
          <p:cNvPr id="49" name="Image 11" descr="IMG_256"/>
          <p:cNvPicPr>
            <a:picLocks noChangeAspect="1"/>
          </p:cNvPicPr>
          <p:nvPr/>
        </p:nvPicPr>
        <p:blipFill>
          <a:blip r:embed="rId4">
            <a:lum contrast="-48000"/>
          </a:blip>
          <a:stretch>
            <a:fillRect/>
          </a:stretch>
        </p:blipFill>
        <p:spPr>
          <a:xfrm>
            <a:off x="1914525" y="5706110"/>
            <a:ext cx="1480820" cy="111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Image 10" descr="brachiosaure-isole-fond-blanc_1308-125536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665" y="4814570"/>
            <a:ext cx="2256155" cy="2002790"/>
          </a:xfrm>
          <a:prstGeom prst="rect">
            <a:avLst/>
          </a:prstGeom>
        </p:spPr>
      </p:pic>
      <p:pic>
        <p:nvPicPr>
          <p:cNvPr id="12" name="Image 11" descr="20240227_192934"/>
          <p:cNvPicPr>
            <a:picLocks noChangeAspect="1"/>
          </p:cNvPicPr>
          <p:nvPr/>
        </p:nvPicPr>
        <p:blipFill>
          <a:blip r:embed="rId6">
            <a:lum bright="18000" contrast="12000"/>
          </a:blip>
          <a:srcRect l="5056" t="19398" r="5882" b="15935"/>
          <a:stretch>
            <a:fillRect/>
          </a:stretch>
        </p:blipFill>
        <p:spPr>
          <a:xfrm>
            <a:off x="3750945" y="3659505"/>
            <a:ext cx="4690745" cy="255524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 dir="u"/>
      </p:transition>
    </mc:Choice>
    <mc:Fallback>
      <p:transition spd="med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 sz="400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vue générale du montage</a:t>
            </a:r>
            <a:endParaRPr lang="fr-FR" altLang="en-US" sz="400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7205" y="375285"/>
            <a:ext cx="1314450" cy="1003300"/>
          </a:xfrm>
          <a:prstGeom prst="rect">
            <a:avLst/>
          </a:prstGeom>
        </p:spPr>
      </p:pic>
      <p:pic>
        <p:nvPicPr>
          <p:cNvPr id="9" name="Espace réservé du contenu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900" y="1378585"/>
            <a:ext cx="8372475" cy="5339080"/>
          </a:xfrm>
          <a:prstGeom prst="roundRect">
            <a:avLst>
              <a:gd name="adj" fmla="val 6157"/>
            </a:avLst>
          </a:prstGeom>
        </p:spPr>
      </p:pic>
      <p:pic>
        <p:nvPicPr>
          <p:cNvPr id="4" name="Espace réservé du contenu 3" descr="image_2024-02-29_191836198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27900" y="1408430"/>
            <a:ext cx="6858000" cy="4041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4385" y="164465"/>
            <a:ext cx="9361170" cy="1108710"/>
          </a:xfrm>
        </p:spPr>
        <p:txBody>
          <a:bodyPr/>
          <a:p>
            <a:r>
              <a:rPr lang="fr-FR" altLang="en-US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Déplacement omnidirectionnel</a:t>
            </a:r>
            <a:endParaRPr lang="fr-FR" altLang="en-US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420000" flipH="1">
            <a:off x="114935" y="5784850"/>
            <a:ext cx="1329690" cy="1015365"/>
          </a:xfrm>
          <a:prstGeom prst="rect">
            <a:avLst/>
          </a:prstGeom>
        </p:spPr>
      </p:pic>
      <p:pic>
        <p:nvPicPr>
          <p:cNvPr id="21" name="Image 21" descr="20240108_145512"/>
          <p:cNvPicPr>
            <a:picLocks noChangeAspect="1"/>
          </p:cNvPicPr>
          <p:nvPr/>
        </p:nvPicPr>
        <p:blipFill>
          <a:blip r:embed="rId2"/>
          <a:srcRect l="3535" t="8715" r="9258" b="8764"/>
          <a:stretch>
            <a:fillRect/>
          </a:stretch>
        </p:blipFill>
        <p:spPr>
          <a:xfrm>
            <a:off x="4548505" y="1273175"/>
            <a:ext cx="2713990" cy="1926590"/>
          </a:xfrm>
          <a:prstGeom prst="roundRect">
            <a:avLst/>
          </a:prstGeom>
        </p:spPr>
      </p:pic>
      <p:pic>
        <p:nvPicPr>
          <p:cNvPr id="17" name="Image 17" descr="20240108_152555"/>
          <p:cNvPicPr>
            <a:picLocks noChangeAspect="1"/>
          </p:cNvPicPr>
          <p:nvPr/>
        </p:nvPicPr>
        <p:blipFill>
          <a:blip r:embed="rId3"/>
          <a:srcRect l="30458" t="10821" r="15466" b="8246"/>
          <a:stretch>
            <a:fillRect/>
          </a:stretch>
        </p:blipFill>
        <p:spPr>
          <a:xfrm>
            <a:off x="4491990" y="3527425"/>
            <a:ext cx="2770505" cy="3110230"/>
          </a:xfrm>
          <a:prstGeom prst="roundRect">
            <a:avLst>
              <a:gd name="adj" fmla="val 12881"/>
            </a:avLst>
          </a:prstGeom>
        </p:spPr>
      </p:pic>
      <p:sp>
        <p:nvSpPr>
          <p:cNvPr id="23" name="Flèche droite 23"/>
          <p:cNvSpPr/>
          <p:nvPr/>
        </p:nvSpPr>
        <p:spPr>
          <a:xfrm rot="5400000">
            <a:off x="6453505" y="3238500"/>
            <a:ext cx="859155" cy="402590"/>
          </a:xfrm>
          <a:prstGeom prst="rightArrow">
            <a:avLst>
              <a:gd name="adj1" fmla="val 50000"/>
              <a:gd name="adj2" fmla="val 71214"/>
            </a:avLst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4" name="Espace réservé du contenu 3" descr="Roues mecanum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56830" y="1273175"/>
            <a:ext cx="3894455" cy="5364480"/>
          </a:xfrm>
          <a:prstGeom prst="roundRect">
            <a:avLst>
              <a:gd name="adj" fmla="val 10641"/>
            </a:avLst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7005" y="2707005"/>
            <a:ext cx="5364480" cy="2496820"/>
          </a:xfrm>
          <a:prstGeom prst="roundRect">
            <a:avLst>
              <a:gd name="adj" fmla="val 27286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contrôle à distance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0690" y="5673090"/>
            <a:ext cx="1454785" cy="1111250"/>
          </a:xfrm>
          <a:prstGeom prst="rect">
            <a:avLst/>
          </a:prstGeom>
        </p:spPr>
      </p:pic>
      <p:pic>
        <p:nvPicPr>
          <p:cNvPr id="16" name="Image 5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50" y="508000"/>
            <a:ext cx="826770" cy="826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Espace réservé du contenu 5" descr="image_2024-02-27_184211423-removebg-preview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495790" y="408940"/>
            <a:ext cx="1866900" cy="1447800"/>
          </a:xfrm>
          <a:prstGeom prst="rect">
            <a:avLst/>
          </a:prstGeom>
        </p:spPr>
      </p:pic>
      <p:pic>
        <p:nvPicPr>
          <p:cNvPr id="7" name="Espace réservé du contenu 6" descr="image_2024-02-27_184341727-removebg-preview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402080" y="2573655"/>
            <a:ext cx="4679315" cy="1142365"/>
          </a:xfrm>
          <a:prstGeom prst="rect">
            <a:avLst/>
          </a:prstGeom>
        </p:spPr>
      </p:pic>
      <p:sp>
        <p:nvSpPr>
          <p:cNvPr id="13" name="Rectangle à coins arrondi 13"/>
          <p:cNvSpPr/>
          <p:nvPr/>
        </p:nvSpPr>
        <p:spPr>
          <a:xfrm>
            <a:off x="1402080" y="1367155"/>
            <a:ext cx="3519805" cy="1120775"/>
          </a:xfrm>
          <a:prstGeom prst="roundRect">
            <a:avLst>
              <a:gd name="adj" fmla="val 20951"/>
            </a:avLst>
          </a:prstGeom>
          <a:solidFill>
            <a:schemeClr val="accent1">
              <a:lumMod val="40000"/>
              <a:lumOff val="60000"/>
              <a:alpha val="86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/>
            <a:r>
              <a:rPr lang="fr-FR" altLang="en-US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L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orsque le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bouton </a:t>
            </a:r>
            <a:r>
              <a:rPr lang="en-US" altLang="zh-CN" sz="1600" i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avancer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 est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enfoncé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, l’application envoie le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caractère ‘</a:t>
            </a:r>
            <a:r>
              <a:rPr lang="en-US" altLang="zh-CN" sz="1600" b="1" i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’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 au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module Bluetooth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.</a:t>
            </a:r>
            <a:endParaRPr lang="en-US" altLang="zh-CN" sz="1600" b="1" kern="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" name="Image 4"/>
          <p:cNvPicPr>
            <a:picLocks noChangeAspect="1"/>
          </p:cNvPicPr>
          <p:nvPr/>
        </p:nvPicPr>
        <p:blipFill>
          <a:blip r:embed="rId5"/>
          <a:srcRect t="1244" r="455"/>
          <a:stretch>
            <a:fillRect/>
          </a:stretch>
        </p:blipFill>
        <p:spPr>
          <a:xfrm>
            <a:off x="5349240" y="1675765"/>
            <a:ext cx="491490" cy="593725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7" name="Image 6" descr="IMG_256"/>
          <p:cNvPicPr>
            <a:picLocks noChangeAspect="1"/>
          </p:cNvPicPr>
          <p:nvPr/>
        </p:nvPicPr>
        <p:blipFill>
          <a:blip r:embed="rId6"/>
          <a:srcRect l="31506" t="-696" r="30542" b="696"/>
          <a:stretch>
            <a:fillRect/>
          </a:stretch>
        </p:blipFill>
        <p:spPr>
          <a:xfrm rot="19920000">
            <a:off x="5639435" y="1910715"/>
            <a:ext cx="530860" cy="807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Image 4"/>
          <p:cNvPicPr>
            <a:picLocks noChangeAspect="1"/>
          </p:cNvPicPr>
          <p:nvPr/>
        </p:nvPicPr>
        <p:blipFill>
          <a:blip r:embed="rId7"/>
          <a:srcRect l="-1071" t="494" b="33752"/>
          <a:stretch>
            <a:fillRect/>
          </a:stretch>
        </p:blipFill>
        <p:spPr>
          <a:xfrm>
            <a:off x="1402080" y="3801745"/>
            <a:ext cx="3747770" cy="2886075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19" name="Flèche courbée vers la gauche 15"/>
          <p:cNvSpPr/>
          <p:nvPr/>
        </p:nvSpPr>
        <p:spPr>
          <a:xfrm>
            <a:off x="708025" y="1833245"/>
            <a:ext cx="678815" cy="1395730"/>
          </a:xfrm>
          <a:prstGeom prst="curvedRightArrow">
            <a:avLst>
              <a:gd name="adj1" fmla="val 21283"/>
              <a:gd name="adj2" fmla="val 50000"/>
              <a:gd name="adj3" fmla="val 31524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latin typeface="Calibri" panose="020F0502020204030204"/>
              <a:ea typeface="SimSun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" name="Image 9" descr="IMG_256"/>
          <p:cNvPicPr>
            <a:picLocks noChangeAspect="1"/>
          </p:cNvPicPr>
          <p:nvPr/>
        </p:nvPicPr>
        <p:blipFill>
          <a:blip r:embed="rId8"/>
          <a:srcRect l="19022" r="18720"/>
          <a:stretch>
            <a:fillRect/>
          </a:stretch>
        </p:blipFill>
        <p:spPr>
          <a:xfrm>
            <a:off x="6389370" y="1632585"/>
            <a:ext cx="3710940" cy="5055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Image 20" descr="Screenshot_20240227-1933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7320" y="1632585"/>
            <a:ext cx="3473450" cy="5055235"/>
          </a:xfrm>
          <a:prstGeom prst="roundRect">
            <a:avLst>
              <a:gd name="adj" fmla="val 6148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contrôle à distance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16" name="Image 5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6450" y="508000"/>
            <a:ext cx="826770" cy="826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Espace réservé du contenu 5" descr="image_2024-02-27_184211423-removebg-preview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60765" y="666115"/>
            <a:ext cx="1866900" cy="1447800"/>
          </a:xfrm>
          <a:prstGeom prst="rect">
            <a:avLst/>
          </a:prstGeom>
        </p:spPr>
      </p:pic>
      <p:pic>
        <p:nvPicPr>
          <p:cNvPr id="41" name="Image 7"/>
          <p:cNvPicPr>
            <a:picLocks noChangeAspect="1"/>
          </p:cNvPicPr>
          <p:nvPr/>
        </p:nvPicPr>
        <p:blipFill>
          <a:blip r:embed="rId3"/>
          <a:srcRect l="743" t="8333" r="849" b="2604"/>
          <a:stretch>
            <a:fillRect/>
          </a:stretch>
        </p:blipFill>
        <p:spPr>
          <a:xfrm>
            <a:off x="5949950" y="2414270"/>
            <a:ext cx="2710815" cy="435610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0" name="Image 6" descr="IMG_256"/>
          <p:cNvPicPr>
            <a:picLocks noChangeAspect="1"/>
          </p:cNvPicPr>
          <p:nvPr/>
        </p:nvPicPr>
        <p:blipFill>
          <a:blip r:embed="rId4"/>
          <a:srcRect l="31506" t="-696" r="30542" b="696"/>
          <a:stretch>
            <a:fillRect/>
          </a:stretch>
        </p:blipFill>
        <p:spPr>
          <a:xfrm rot="19920000">
            <a:off x="7170420" y="2385695"/>
            <a:ext cx="626110" cy="95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Rectangle à coins arrondi 46"/>
          <p:cNvSpPr/>
          <p:nvPr/>
        </p:nvSpPr>
        <p:spPr>
          <a:xfrm>
            <a:off x="1722120" y="1805940"/>
            <a:ext cx="3259455" cy="735965"/>
          </a:xfrm>
          <a:prstGeom prst="roundRect">
            <a:avLst>
              <a:gd name="adj" fmla="val 20951"/>
            </a:avLst>
          </a:prstGeom>
          <a:solidFill>
            <a:schemeClr val="accent1">
              <a:lumMod val="40000"/>
              <a:lumOff val="60000"/>
              <a:alpha val="86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/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Curseur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 pour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ajuster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 la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vitesse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 de la plate-forme.</a:t>
            </a:r>
            <a:endParaRPr lang="en-US" altLang="zh-CN" sz="1600" b="1" kern="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1" name="Image 10" descr="image_2024-02-27_185253469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930" y="2877185"/>
            <a:ext cx="6471920" cy="3686810"/>
          </a:xfrm>
          <a:prstGeom prst="rect">
            <a:avLst/>
          </a:prstGeom>
        </p:spPr>
      </p:pic>
      <p:pic>
        <p:nvPicPr>
          <p:cNvPr id="4" name="Image 3" descr="dino_poly-removebg-pre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7360" y="4768850"/>
            <a:ext cx="2545715" cy="1944370"/>
          </a:xfrm>
          <a:prstGeom prst="rect">
            <a:avLst/>
          </a:prstGeom>
        </p:spPr>
      </p:pic>
      <p:sp>
        <p:nvSpPr>
          <p:cNvPr id="19" name="Flèche courbée vers la gauche 15"/>
          <p:cNvSpPr/>
          <p:nvPr/>
        </p:nvSpPr>
        <p:spPr>
          <a:xfrm>
            <a:off x="1043305" y="2113915"/>
            <a:ext cx="678815" cy="1911985"/>
          </a:xfrm>
          <a:prstGeom prst="curvedRightArrow">
            <a:avLst>
              <a:gd name="adj1" fmla="val 21283"/>
              <a:gd name="adj2" fmla="val 49865"/>
              <a:gd name="adj3" fmla="val 31524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1050" kern="100"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latin typeface="Calibri" panose="020F0502020204030204"/>
              <a:ea typeface="SimSun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" name="Image 9" descr="IMG_2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620000">
            <a:off x="9375775" y="5609590"/>
            <a:ext cx="751205" cy="751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Image 20" descr="Screenshot_20240227-193318"/>
          <p:cNvPicPr>
            <a:picLocks noChangeAspect="1"/>
          </p:cNvPicPr>
          <p:nvPr/>
        </p:nvPicPr>
        <p:blipFill>
          <a:blip r:embed="rId8"/>
          <a:srcRect l="5375" t="4183" r="5850" b="3366"/>
          <a:stretch>
            <a:fillRect/>
          </a:stretch>
        </p:blipFill>
        <p:spPr>
          <a:xfrm rot="19620000">
            <a:off x="9547860" y="5690235"/>
            <a:ext cx="396875" cy="582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7700" y="405130"/>
            <a:ext cx="10515600" cy="1325563"/>
          </a:xfrm>
        </p:spPr>
        <p:txBody>
          <a:bodyPr/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détection des obstacles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36" name="Imag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615" y="1875790"/>
            <a:ext cx="3594100" cy="2445385"/>
          </a:xfrm>
          <a:prstGeom prst="roundRect">
            <a:avLst>
              <a:gd name="adj" fmla="val 10360"/>
            </a:avLst>
          </a:prstGeom>
          <a:noFill/>
          <a:ln>
            <a:noFill/>
          </a:ln>
        </p:spPr>
      </p:pic>
      <p:pic>
        <p:nvPicPr>
          <p:cNvPr id="40" name="Image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6615" y="4669790"/>
            <a:ext cx="8499475" cy="1480185"/>
          </a:xfrm>
          <a:prstGeom prst="roundRect">
            <a:avLst>
              <a:gd name="adj" fmla="val 14586"/>
            </a:avLst>
          </a:prstGeom>
          <a:noFill/>
          <a:ln>
            <a:noFill/>
          </a:ln>
        </p:spPr>
      </p:pic>
      <p:pic>
        <p:nvPicPr>
          <p:cNvPr id="6" name="Espace réservé du contenu 5" descr="image_2024-02-27_190819801-removebg-preview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639935" y="4669790"/>
            <a:ext cx="2072640" cy="13874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535" y="1611630"/>
            <a:ext cx="5916295" cy="2848610"/>
          </a:xfrm>
          <a:prstGeom prst="roundRect">
            <a:avLst/>
          </a:prstGeom>
        </p:spPr>
      </p:pic>
      <p:pic>
        <p:nvPicPr>
          <p:cNvPr id="10" name="Image 9" descr="dino_poly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">
            <a:off x="9116695" y="2753360"/>
            <a:ext cx="1625600" cy="124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7700" y="422910"/>
            <a:ext cx="10515600" cy="1325563"/>
          </a:xfrm>
        </p:spPr>
        <p:txBody>
          <a:bodyPr>
            <a:normAutofit fontScale="90000"/>
          </a:bodyPr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partie infrarouge (</a:t>
            </a:r>
            <a:r>
              <a:rPr lang="fr-FR" altLang="en-US" b="1" i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suiveur de ligne</a:t>
            </a:r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)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4" name="Image 2" descr="20240211_190047"/>
          <p:cNvPicPr>
            <a:picLocks noChangeAspect="1"/>
          </p:cNvPicPr>
          <p:nvPr/>
        </p:nvPicPr>
        <p:blipFill>
          <a:blip r:embed="rId1"/>
          <a:srcRect l="9841" t="6107" r="6694" b="14515"/>
          <a:stretch>
            <a:fillRect/>
          </a:stretch>
        </p:blipFill>
        <p:spPr>
          <a:xfrm>
            <a:off x="575945" y="1839595"/>
            <a:ext cx="4048125" cy="2888615"/>
          </a:xfrm>
          <a:prstGeom prst="roundRect">
            <a:avLst/>
          </a:prstGeom>
        </p:spPr>
      </p:pic>
      <p:pic>
        <p:nvPicPr>
          <p:cNvPr id="8" name="Image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6955" y="2076450"/>
            <a:ext cx="6973570" cy="3852545"/>
          </a:xfrm>
          <a:prstGeom prst="roundRect">
            <a:avLst>
              <a:gd name="adj" fmla="val 10048"/>
            </a:avLst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630680" y="6577965"/>
            <a:ext cx="9688195" cy="76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 altLang="en-US"/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40000" flipH="1">
            <a:off x="419735" y="5512435"/>
            <a:ext cx="1583690" cy="120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08125 -0.0015740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partie infrarouge (</a:t>
            </a:r>
            <a:r>
              <a:rPr lang="fr-FR" altLang="en-US" b="1" i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suiveur de ligne</a:t>
            </a:r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)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6" name="Espace réservé du contenu 5" descr="image_2024-02-27_190718191-removebg-preview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00120" y="4053840"/>
            <a:ext cx="2719070" cy="2153920"/>
          </a:xfrm>
          <a:prstGeom prst="rect">
            <a:avLst/>
          </a:prstGeom>
        </p:spPr>
      </p:pic>
      <p:pic>
        <p:nvPicPr>
          <p:cNvPr id="10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290" y="2068195"/>
            <a:ext cx="4307840" cy="4323080"/>
          </a:xfrm>
          <a:prstGeom prst="roundRect">
            <a:avLst>
              <a:gd name="adj" fmla="val 6999"/>
            </a:avLst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1793875"/>
            <a:ext cx="6472555" cy="1844675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22" name="Image 5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0000">
            <a:off x="2424430" y="4467225"/>
            <a:ext cx="2034540" cy="2034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00000" flipH="1">
            <a:off x="1029335" y="5132070"/>
            <a:ext cx="1740535" cy="132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>
                <a:solidFill>
                  <a:srgbClr val="66946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Conclusion</a:t>
            </a:r>
            <a:endParaRPr lang="fr-FR" altLang="en-US">
              <a:solidFill>
                <a:srgbClr val="66946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5780" y="4767580"/>
            <a:ext cx="2631440" cy="2089785"/>
          </a:xfrm>
          <a:prstGeom prst="rect">
            <a:avLst/>
          </a:prstGeom>
        </p:spPr>
      </p:pic>
      <p:pic>
        <p:nvPicPr>
          <p:cNvPr id="7" name="Image 6" descr="Logo_Reseau_Polytech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70" y="5795010"/>
            <a:ext cx="1372235" cy="874395"/>
          </a:xfrm>
          <a:prstGeom prst="rect">
            <a:avLst/>
          </a:prstGeom>
        </p:spPr>
      </p:pic>
      <p:pic>
        <p:nvPicPr>
          <p:cNvPr id="9" name="Image 8" descr="image_2024-02-27_185555832-removebg-preview"/>
          <p:cNvPicPr>
            <a:picLocks noChangeAspect="1"/>
          </p:cNvPicPr>
          <p:nvPr/>
        </p:nvPicPr>
        <p:blipFill>
          <a:blip r:embed="rId4">
            <a:lum bright="-24000"/>
          </a:blip>
          <a:stretch>
            <a:fillRect/>
          </a:stretch>
        </p:blipFill>
        <p:spPr>
          <a:xfrm>
            <a:off x="4104640" y="258445"/>
            <a:ext cx="1325245" cy="1177290"/>
          </a:xfrm>
          <a:prstGeom prst="rect">
            <a:avLst/>
          </a:prstGeom>
        </p:spPr>
      </p:pic>
      <p:sp>
        <p:nvSpPr>
          <p:cNvPr id="4" name="Pensées 3"/>
          <p:cNvSpPr/>
          <p:nvPr/>
        </p:nvSpPr>
        <p:spPr>
          <a:xfrm>
            <a:off x="1036955" y="1435735"/>
            <a:ext cx="7512685" cy="4690110"/>
          </a:xfrm>
          <a:prstGeom prst="cloudCallout">
            <a:avLst>
              <a:gd name="adj1" fmla="val 62796"/>
              <a:gd name="adj2" fmla="val 39385"/>
            </a:avLst>
          </a:prstGeom>
          <a:solidFill>
            <a:schemeClr val="accent1">
              <a:alpha val="55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 altLang="en-US"/>
          </a:p>
        </p:txBody>
      </p:sp>
      <p:sp>
        <p:nvSpPr>
          <p:cNvPr id="3" name="Zone de texte 2"/>
          <p:cNvSpPr txBox="1"/>
          <p:nvPr/>
        </p:nvSpPr>
        <p:spPr>
          <a:xfrm>
            <a:off x="2264410" y="2202180"/>
            <a:ext cx="537083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- </a:t>
            </a:r>
            <a:r>
              <a:rPr lang="en-US" altLang="zh-CN" sz="2000" b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Mise en pratique</a:t>
            </a:r>
            <a:r>
              <a:rPr lang="en-US" altLang="zh-CN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des </a:t>
            </a:r>
            <a:r>
              <a:rPr lang="en-US" altLang="zh-CN" sz="2000" b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compétences acquises</a:t>
            </a:r>
            <a:r>
              <a:rPr lang="en-US" altLang="zh-CN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en prépa dans les différentes matières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.</a:t>
            </a:r>
            <a:endParaRPr lang="en-US" altLang="zh-CN" sz="2000" kern="100">
              <a:solidFill>
                <a:srgbClr val="285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</a:endParaRPr>
          </a:p>
          <a:p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- 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+mn-ea"/>
              </a:rPr>
              <a:t>Système </a:t>
            </a:r>
            <a:r>
              <a:rPr lang="fr-FR" altLang="en-US" sz="2000" b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+mn-ea"/>
              </a:rPr>
              <a:t>polyvalent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: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roues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,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contrôle à distance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,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détection d'obstacles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et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suiveur de ligne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.</a:t>
            </a:r>
            <a:endParaRPr lang="fr-FR" altLang="en-US" sz="2000" kern="100">
              <a:solidFill>
                <a:srgbClr val="285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</a:endParaRPr>
          </a:p>
          <a:p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- </a:t>
            </a:r>
            <a:r>
              <a:rPr lang="fr-FR" altLang="en-US" sz="2000" b="1" u="sng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Améliorations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: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caméra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-&gt; </a:t>
            </a:r>
            <a:r>
              <a:rPr lang="fr-FR" altLang="en-US" sz="2000" i="1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prévoir les virages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</a:t>
            </a:r>
            <a:r>
              <a:rPr lang="fr-FR" altLang="en-US" sz="2000" i="1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plus </a:t>
            </a:r>
            <a:r>
              <a:rPr lang="fr-FR" altLang="en-US" sz="2000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précisément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/</a:t>
            </a:r>
            <a:endParaRPr lang="fr-FR" altLang="en-US" sz="2000" kern="100">
              <a:solidFill>
                <a:srgbClr val="285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</a:endParaRPr>
          </a:p>
          <a:p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bras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avec des </a:t>
            </a:r>
            <a:r>
              <a:rPr lang="fr-FR" altLang="en-US" sz="2000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servomoteurs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et </a:t>
            </a:r>
            <a:endParaRPr lang="fr-FR" altLang="en-US" sz="2000" kern="100">
              <a:solidFill>
                <a:srgbClr val="285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</a:endParaRPr>
          </a:p>
          <a:p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une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pince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afin de </a:t>
            </a:r>
            <a:r>
              <a:rPr lang="fr-FR" altLang="en-US" sz="2000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récupérer les équipements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/</a:t>
            </a:r>
            <a:endParaRPr lang="fr-FR" altLang="en-US" sz="2000" kern="100">
              <a:solidFill>
                <a:srgbClr val="285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</a:endParaRPr>
          </a:p>
          <a:p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implémentation de l’</a:t>
            </a:r>
            <a:r>
              <a:rPr lang="fr-FR" altLang="en-US" sz="2000" b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IA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pour </a:t>
            </a:r>
            <a:r>
              <a:rPr lang="fr-FR" altLang="en-US" sz="2000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éviter les obstacles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de manière </a:t>
            </a:r>
            <a:r>
              <a:rPr lang="fr-FR" altLang="en-US" sz="2000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autonome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.</a:t>
            </a:r>
            <a:br>
              <a:rPr lang="fr-FR" altLang="en-US">
                <a:solidFill>
                  <a:srgbClr val="285631"/>
                </a:solidFill>
              </a:rPr>
            </a:br>
            <a:endParaRPr lang="fr-FR" altLang="en-US">
              <a:solidFill>
                <a:srgbClr val="285631"/>
              </a:solidFill>
            </a:endParaRPr>
          </a:p>
        </p:txBody>
      </p:sp>
      <p:sp>
        <p:nvSpPr>
          <p:cNvPr id="8" name="Pensées 7"/>
          <p:cNvSpPr/>
          <p:nvPr/>
        </p:nvSpPr>
        <p:spPr>
          <a:xfrm>
            <a:off x="8938895" y="2026920"/>
            <a:ext cx="2838450" cy="1755775"/>
          </a:xfrm>
          <a:prstGeom prst="cloudCallout">
            <a:avLst>
              <a:gd name="adj1" fmla="val -17270"/>
              <a:gd name="adj2" fmla="val 98209"/>
            </a:avLst>
          </a:prstGeom>
          <a:solidFill>
            <a:schemeClr val="accent1">
              <a:alpha val="55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 altLang="en-US"/>
          </a:p>
        </p:txBody>
      </p:sp>
      <p:sp>
        <p:nvSpPr>
          <p:cNvPr id="6" name="Zone de texte 5"/>
          <p:cNvSpPr txBox="1"/>
          <p:nvPr/>
        </p:nvSpPr>
        <p:spPr>
          <a:xfrm>
            <a:off x="9258300" y="2518410"/>
            <a:ext cx="1905000" cy="773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fr-FR" altLang="en-US" sz="4000" b="1">
                <a:solidFill>
                  <a:srgbClr val="416F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ea typeface="+mj-ea"/>
                <a:cs typeface="Algerian" panose="04020705040A02060702" charset="0"/>
              </a:rPr>
              <a:t>MERCI !</a:t>
            </a:r>
            <a:endParaRPr lang="fr-FR" altLang="en-US" sz="4000" b="1">
              <a:solidFill>
                <a:srgbClr val="416F4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ea typeface="+mj-ea"/>
              <a:cs typeface="Algerian" panose="04020705040A0206070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" grpId="0"/>
      <p:bldP spid="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809</Words>
  <Application>WPS Presentation</Application>
  <PresentationFormat>宽屏</PresentationFormat>
  <Paragraphs>39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ROG Fonts</vt:lpstr>
      <vt:lpstr>Algerian</vt:lpstr>
      <vt:lpstr>Calibri</vt:lpstr>
      <vt:lpstr>Calibri</vt:lpstr>
      <vt:lpstr>Times New Roman</vt:lpstr>
      <vt:lpstr>Microsoft YaHei</vt:lpstr>
      <vt:lpstr>Arial Unicode MS</vt:lpstr>
      <vt:lpstr>Office Theme</vt:lpstr>
      <vt:lpstr>PROJET ARDUINO PEIP 2 :</vt:lpstr>
      <vt:lpstr>vue générale du montage</vt:lpstr>
      <vt:lpstr>Déplacement omnidirectionnel</vt:lpstr>
      <vt:lpstr>contrôle à distance</vt:lpstr>
      <vt:lpstr>contrôle à distance</vt:lpstr>
      <vt:lpstr>détection des obstacles</vt:lpstr>
      <vt:lpstr>partie infrarouge (suiveur de ligne)</vt:lpstr>
      <vt:lpstr>partie infrarouge (suiveur de ligne)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girod</dc:creator>
  <cp:lastModifiedBy>girod</cp:lastModifiedBy>
  <cp:revision>169</cp:revision>
  <dcterms:created xsi:type="dcterms:W3CDTF">2024-02-23T14:03:00Z</dcterms:created>
  <dcterms:modified xsi:type="dcterms:W3CDTF">2024-03-07T18:23:37Z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1036-12.2.0.13489</vt:lpwstr>
  </property>
  <property fmtid="{D5CDD505-2E9C-101B-9397-08002B2CF9AE}" pid="3" name="ICV">
    <vt:lpwstr>6BF9CD3506064EB6B078043245E2E867_11</vt:lpwstr>
  </property>
</Properties>
</file>